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315" r:id="rId6"/>
    <p:sldId id="281" r:id="rId7"/>
    <p:sldId id="282" r:id="rId8"/>
    <p:sldId id="323" r:id="rId9"/>
    <p:sldId id="327" r:id="rId10"/>
    <p:sldId id="326" r:id="rId11"/>
    <p:sldId id="334" r:id="rId12"/>
    <p:sldId id="330" r:id="rId13"/>
    <p:sldId id="338" r:id="rId14"/>
    <p:sldId id="319" r:id="rId15"/>
    <p:sldId id="317" r:id="rId16"/>
    <p:sldId id="316" r:id="rId17"/>
    <p:sldId id="320" r:id="rId18"/>
    <p:sldId id="321" r:id="rId19"/>
    <p:sldId id="322" r:id="rId20"/>
    <p:sldId id="333" r:id="rId21"/>
    <p:sldId id="335" r:id="rId22"/>
    <p:sldId id="311" r:id="rId23"/>
    <p:sldId id="337" r:id="rId24"/>
    <p:sldId id="332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34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02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26D59-C449-425A-B7A8-9987CCCED179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091EF-DEBA-4DF7-8606-D74FBA3A2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3329-1079-4A18-8DAF-2595AB0E7270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ED0E-9116-4ED6-A7A4-9DDE73566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1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4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C06C3-6527-4AA0-B8E1-951DFCD77AB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4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1524004"/>
            <a:ext cx="5832475" cy="2017713"/>
          </a:xfrm>
        </p:spPr>
        <p:txBody>
          <a:bodyPr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1" y="3808585"/>
            <a:ext cx="5832475" cy="598488"/>
          </a:xfrm>
        </p:spPr>
        <p:txBody>
          <a:bodyPr/>
          <a:lstStyle>
            <a:lvl1pPr>
              <a:buNone/>
              <a:defRPr lang="en-U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43D1974-72D6-4D53-B9AA-44A4143DEA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203"/>
            <a:ext cx="3276603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4" y="3403241"/>
            <a:ext cx="3276601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700" y="2743204"/>
            <a:ext cx="3276603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41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0" y="2743204"/>
            <a:ext cx="3276603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41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E9EF16E4-00C2-4A08-9D16-3EA9AD1F8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5658644" y="3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7231C1CC-B683-4580-B7A1-D6F2D6934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5658644" y="3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3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1" y="-3"/>
            <a:ext cx="2952751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6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701199FB-8A5D-406C-942C-7A4783EBC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032040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C58528B-4B3A-4276-BBA4-ECD6496CA3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339584" y="4"/>
            <a:ext cx="2227171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8815DEF-8951-49B8-8652-3291FD2459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339584" y="4"/>
            <a:ext cx="2227171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FDC2D5C-E54B-4A89-8834-794DBEA30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032040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r>
              <a:rPr lang="en-US" dirty="0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3524260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xmlns="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7" y="4110032"/>
            <a:ext cx="3064704" cy="1550994"/>
          </a:xfr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4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80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2" y="762004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6" y="1443038"/>
            <a:ext cx="6941303" cy="1985962"/>
          </a:xfrm>
        </p:spPr>
        <p:txBody>
          <a:bodyPr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6" y="3810000"/>
            <a:ext cx="4352924" cy="2286000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2808199-57D8-443D-81C1-F4993CBF21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34002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B18544F3-5338-4957-87FE-172AA247D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34002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2" y="762004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1" y="1482725"/>
            <a:ext cx="5298868" cy="1944688"/>
          </a:xfrm>
        </p:spPr>
        <p:txBody>
          <a:bodyPr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7" y="5636352"/>
            <a:ext cx="6094413" cy="461962"/>
          </a:xfrm>
        </p:spPr>
        <p:txBody>
          <a:bodyPr lIns="0"/>
          <a:lstStyle>
            <a:lvl1pPr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7A55BDFA-25CC-40CE-8723-5E6302A83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48002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012F8CE-E62A-4EB8-BFF6-C1AE1071CC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4752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4"/>
            <a:ext cx="6096000" cy="1971675"/>
          </a:xfrm>
        </p:spPr>
        <p:txBody>
          <a:bodyPr anchor="b"/>
          <a:lstStyle>
            <a:lvl1pPr>
              <a:defRPr sz="7800">
                <a:effectLst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anchor="t">
            <a:noAutofit/>
          </a:bodyPr>
          <a:lstStyle>
            <a:lvl1pPr marL="0" indent="0" algn="l">
              <a:buNone/>
              <a:defRPr lang="en-U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1E7E469-8463-485F-A508-D17F7C8CDC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97286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41"/>
            <a:ext cx="10668000" cy="3293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C2FAF6D0-1E76-42A7-8FA9-C882EF033B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000" y="2548874"/>
            <a:ext cx="2075688" cy="20756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185F70BB-7267-4309-8CD6-0E50E76FA8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6379" y="2548874"/>
            <a:ext cx="2075688" cy="20756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xmlns="" id="{80B1E0B8-7F65-4D44-B76D-4B95E9C649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4376" y="2548874"/>
            <a:ext cx="2075688" cy="20756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xmlns="" id="{7D0DA84A-6C85-4078-8A6D-A56BF0BCAD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4311" y="2548874"/>
            <a:ext cx="2075688" cy="20756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30C70CD-34AE-4E81-9C76-2264F6535D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755895"/>
            <a:ext cx="207568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7"/>
              </a:spcAft>
              <a:buNone/>
              <a:defRPr lang="en-US" sz="23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35C58CE-E43F-426F-82AB-239647C233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069786"/>
            <a:ext cx="2075688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xmlns="" id="{D55E1AD7-14B3-4768-8D3F-19C609A7BB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6379" y="4755895"/>
            <a:ext cx="207568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7"/>
              </a:spcAft>
              <a:buNone/>
              <a:defRPr lang="en-US" sz="23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xmlns="" id="{A3AF3352-3A56-4396-A8FD-1BC4310A20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379" y="5069786"/>
            <a:ext cx="2075688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xmlns="" id="{C99DC40D-7EDE-4515-887E-65785A067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4376" y="4755895"/>
            <a:ext cx="207568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7"/>
              </a:spcAft>
              <a:buNone/>
              <a:defRPr lang="en-US" sz="23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ABEAFB26-D586-48C6-8874-FFCF365475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4376" y="5069786"/>
            <a:ext cx="2075688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xmlns="" id="{4697968D-339F-4512-A3A3-252CC63E08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54311" y="4755895"/>
            <a:ext cx="207568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7"/>
              </a:spcAft>
              <a:buNone/>
              <a:defRPr lang="en-US" sz="23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1323ABF8-0C74-4691-8792-62D9C0CAA7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4311" y="5069786"/>
            <a:ext cx="2075688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6F44E5E-4F6D-4D91-BD7C-1D9BC9071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4628361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256EF037-7950-45D7-8B54-D45C77E592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4628361" y="2991646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42"/>
            <a:ext cx="6096000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1" y="0"/>
            <a:ext cx="4572003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3C8F5B5-B75D-4EB4-B7CB-29F756564E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4514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anchor="b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n-US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1524001"/>
            <a:ext cx="10667999" cy="868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3" y="2753091"/>
            <a:ext cx="4571999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sz="2000" dirty="0"/>
              <a:t>Add text, images, art, and videos. ​</a:t>
            </a:r>
          </a:p>
          <a:p>
            <a:r>
              <a:rPr lang="en-US" sz="2000" dirty="0"/>
              <a:t>Add transitions, animations, and motion. </a:t>
            </a:r>
          </a:p>
          <a:p>
            <a:r>
              <a:rPr lang="en-US" sz="2000" dirty="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2753092"/>
            <a:ext cx="4572001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sz="2000" dirty="0"/>
              <a:t>Open the Design Ideas pane for instant slide makeovers. ​</a:t>
            </a:r>
          </a:p>
          <a:p>
            <a:r>
              <a:rPr lang="en-US" sz="2000" dirty="0"/>
              <a:t>When we have design ideas, we’ll show them to you right there.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4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8003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8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4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71" r:id="rId6"/>
    <p:sldLayoutId id="2147483665" r:id="rId7"/>
    <p:sldLayoutId id="2147483670" r:id="rId8"/>
    <p:sldLayoutId id="2147483652" r:id="rId9"/>
    <p:sldLayoutId id="2147483653" r:id="rId10"/>
    <p:sldLayoutId id="2147483667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480" userDrawn="1">
          <p15:clr>
            <a:srgbClr val="F26B43"/>
          </p15:clr>
        </p15:guide>
        <p15:guide id="4" pos="960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pos="7200" userDrawn="1">
          <p15:clr>
            <a:srgbClr val="F26B43"/>
          </p15:clr>
        </p15:guide>
        <p15:guide id="7" pos="6720" userDrawn="1">
          <p15:clr>
            <a:srgbClr val="F26B43"/>
          </p15:clr>
        </p15:guide>
        <p15:guide id="8" pos="6240" userDrawn="1">
          <p15:clr>
            <a:srgbClr val="F26B43"/>
          </p15:clr>
        </p15:guide>
        <p15:guide id="9" pos="1440" userDrawn="1">
          <p15:clr>
            <a:srgbClr val="F26B43"/>
          </p15:clr>
        </p15:guide>
        <p15:guide id="10" pos="1920" userDrawn="1">
          <p15:clr>
            <a:srgbClr val="F26B43"/>
          </p15:clr>
        </p15:guide>
        <p15:guide id="11" pos="240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5280" userDrawn="1">
          <p15:clr>
            <a:srgbClr val="F26B43"/>
          </p15:clr>
        </p15:guide>
        <p15:guide id="14" pos="2880" userDrawn="1">
          <p15:clr>
            <a:srgbClr val="F26B43"/>
          </p15:clr>
        </p15:guide>
        <p15:guide id="15" pos="3360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pos="4800" userDrawn="1">
          <p15:clr>
            <a:srgbClr val="F26B43"/>
          </p15:clr>
        </p15:guide>
        <p15:guide id="18" pos="4320" userDrawn="1">
          <p15:clr>
            <a:srgbClr val="F26B43"/>
          </p15:clr>
        </p15:guide>
        <p15:guide id="19" orient="horz" userDrawn="1">
          <p15:clr>
            <a:srgbClr val="F26B43"/>
          </p15:clr>
        </p15:guide>
        <p15:guide id="20" orient="horz" pos="480" userDrawn="1">
          <p15:clr>
            <a:srgbClr val="F26B43"/>
          </p15:clr>
        </p15:guide>
        <p15:guide id="21" orient="horz" pos="960" userDrawn="1">
          <p15:clr>
            <a:srgbClr val="F26B43"/>
          </p15:clr>
        </p15:guide>
        <p15:guide id="22" orient="horz" pos="1440" userDrawn="1">
          <p15:clr>
            <a:srgbClr val="F26B43"/>
          </p15:clr>
        </p15:guide>
        <p15:guide id="23" orient="horz" pos="1920" userDrawn="1">
          <p15:clr>
            <a:srgbClr val="F26B43"/>
          </p15:clr>
        </p15:guide>
        <p15:guide id="24" orient="horz" pos="2400" userDrawn="1">
          <p15:clr>
            <a:srgbClr val="F26B43"/>
          </p15:clr>
        </p15:guide>
        <p15:guide id="25" orient="horz" pos="2880" userDrawn="1">
          <p15:clr>
            <a:srgbClr val="F26B43"/>
          </p15:clr>
        </p15:guide>
        <p15:guide id="26" orient="horz" pos="3360" userDrawn="1">
          <p15:clr>
            <a:srgbClr val="F26B43"/>
          </p15:clr>
        </p15:guide>
        <p15:guide id="27" orient="horz" pos="4320" userDrawn="1">
          <p15:clr>
            <a:srgbClr val="F26B43"/>
          </p15:clr>
        </p15:guide>
        <p15:guide id="28" orient="horz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/>
          <a:stretch/>
        </p:blipFill>
        <p:spPr>
          <a:xfrm>
            <a:off x="0" y="0"/>
            <a:ext cx="12192000" cy="5957455"/>
          </a:xfr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67746"/>
            <a:ext cx="5084619" cy="1810685"/>
          </a:xfrm>
        </p:spPr>
        <p:txBody>
          <a:bodyPr/>
          <a:lstStyle/>
          <a:p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7182" y="6259512"/>
            <a:ext cx="9822873" cy="5984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Analyzing Team </a:t>
            </a:r>
            <a:r>
              <a:rPr lang="en-US" dirty="0"/>
              <a:t>P</a:t>
            </a:r>
            <a:r>
              <a:rPr lang="en-US" dirty="0" smtClean="0"/>
              <a:t>erformance, New Opportunities and Revenue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65019"/>
            <a:ext cx="106680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Data Analysis Process 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0" y="1619686"/>
            <a:ext cx="10668000" cy="4725696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1825514"/>
            <a:ext cx="10529455" cy="39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78874"/>
            <a:ext cx="106680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Excel Dashboard</a:t>
            </a:r>
            <a:endParaRPr lang="en-IN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3" r="7576"/>
          <a:stretch/>
        </p:blipFill>
        <p:spPr>
          <a:xfrm>
            <a:off x="1108364" y="1607127"/>
            <a:ext cx="10155381" cy="4724400"/>
          </a:xfrm>
        </p:spPr>
      </p:pic>
    </p:spTree>
    <p:extLst>
      <p:ext uri="{BB962C8B-B14F-4D97-AF65-F5344CB8AC3E}">
        <p14:creationId xmlns:p14="http://schemas.microsoft.com/office/powerpoint/2010/main" val="15506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78874"/>
            <a:ext cx="106680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Power BI Dashboard</a:t>
            </a:r>
            <a:endParaRPr lang="en-IN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0" y="1565564"/>
            <a:ext cx="10016836" cy="4862946"/>
          </a:xfrm>
        </p:spPr>
      </p:pic>
    </p:spTree>
    <p:extLst>
      <p:ext uri="{BB962C8B-B14F-4D97-AF65-F5344CB8AC3E}">
        <p14:creationId xmlns:p14="http://schemas.microsoft.com/office/powerpoint/2010/main" val="158392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78874"/>
            <a:ext cx="10668000" cy="762000"/>
          </a:xfrm>
        </p:spPr>
        <p:txBody>
          <a:bodyPr/>
          <a:lstStyle/>
          <a:p>
            <a:r>
              <a:rPr lang="en-US" dirty="0" smtClean="0"/>
              <a:t>Tableau </a:t>
            </a:r>
            <a:r>
              <a:rPr lang="en-US" sz="4800" dirty="0" smtClean="0"/>
              <a:t>Dashboard</a:t>
            </a:r>
            <a:endParaRPr lang="en-IN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1381" y="1551709"/>
            <a:ext cx="10169237" cy="48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No. of Invoice by Account </a:t>
            </a:r>
            <a:r>
              <a:rPr lang="en-US" dirty="0" err="1"/>
              <a:t>E</a:t>
            </a:r>
            <a:r>
              <a:rPr lang="en-US" dirty="0" err="1" smtClean="0"/>
              <a:t>xceutive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1058"/>
            <a:ext cx="3276600" cy="201053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dirty="0" smtClean="0"/>
              <a:t>Yearly Meeting </a:t>
            </a:r>
            <a:r>
              <a:rPr lang="en-US" dirty="0"/>
              <a:t>C</a:t>
            </a:r>
            <a:r>
              <a:rPr lang="en-US" dirty="0" smtClean="0"/>
              <a:t>ount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31946" r="11099" b="8102"/>
          <a:stretch/>
        </p:blipFill>
        <p:spPr>
          <a:xfrm>
            <a:off x="4457697" y="3611058"/>
            <a:ext cx="3276606" cy="20105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Stage Funnel by Revenue</a:t>
            </a: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611059"/>
            <a:ext cx="3276600" cy="1975018"/>
          </a:xfrm>
        </p:spPr>
      </p:pic>
    </p:spTree>
    <p:extLst>
      <p:ext uri="{BB962C8B-B14F-4D97-AF65-F5344CB8AC3E}">
        <p14:creationId xmlns:p14="http://schemas.microsoft.com/office/powerpoint/2010/main" val="16345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Cross sell : Target, Achieve, New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22299" r="9514" b="10170"/>
          <a:stretch/>
        </p:blipFill>
        <p:spPr>
          <a:xfrm>
            <a:off x="858982" y="3611056"/>
            <a:ext cx="3179618" cy="201053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New : Target, Achieve, New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21610" r="11945" b="15682"/>
          <a:stretch/>
        </p:blipFill>
        <p:spPr>
          <a:xfrm>
            <a:off x="4558144" y="3611056"/>
            <a:ext cx="3176159" cy="201053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Renewal : Target, Achieve, New</a:t>
            </a: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6" t="18854" r="8457" b="14993"/>
          <a:stretch/>
        </p:blipFill>
        <p:spPr>
          <a:xfrm>
            <a:off x="8253848" y="3611055"/>
            <a:ext cx="3175200" cy="2010536"/>
          </a:xfrm>
        </p:spPr>
      </p:pic>
    </p:spTree>
    <p:extLst>
      <p:ext uri="{BB962C8B-B14F-4D97-AF65-F5344CB8AC3E}">
        <p14:creationId xmlns:p14="http://schemas.microsoft.com/office/powerpoint/2010/main" val="25337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No. of Meeting by Account Executive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07241"/>
            <a:ext cx="4572000" cy="251051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Top Open Opportunity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07241"/>
            <a:ext cx="4572000" cy="2510518"/>
          </a:xfrm>
        </p:spPr>
      </p:pic>
    </p:spTree>
    <p:extLst>
      <p:ext uri="{BB962C8B-B14F-4D97-AF65-F5344CB8AC3E}">
        <p14:creationId xmlns:p14="http://schemas.microsoft.com/office/powerpoint/2010/main" val="7541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81892"/>
            <a:ext cx="10668000" cy="762000"/>
          </a:xfrm>
        </p:spPr>
        <p:txBody>
          <a:bodyPr/>
          <a:lstStyle/>
          <a:p>
            <a:r>
              <a:rPr lang="en-IN" dirty="0"/>
              <a:t>KPI Summary </a:t>
            </a:r>
            <a:r>
              <a:rPr lang="en-US" dirty="0"/>
              <a:t>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0" y="1343893"/>
            <a:ext cx="10668000" cy="497378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76227"/>
              </p:ext>
            </p:extLst>
          </p:nvPr>
        </p:nvGraphicFramePr>
        <p:xfrm>
          <a:off x="955963" y="1551709"/>
          <a:ext cx="10335491" cy="4344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8890"/>
                <a:gridCol w="2605772"/>
                <a:gridCol w="4510829"/>
              </a:tblGrid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KPI Name</a:t>
                      </a:r>
                      <a:endParaRPr 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Metric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Type</a:t>
                      </a:r>
                      <a:endParaRPr 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Purpose</a:t>
                      </a:r>
                      <a:endParaRPr 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 of Invoices by Executive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Count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Measure billing activity by each executive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Yearly Meeting Count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Count (Year-wise)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Track employee engagement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Cross Sell – Target, Achieved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Target </a:t>
                      </a:r>
                      <a:r>
                        <a:rPr lang="en-IN" sz="1600" dirty="0" err="1" smtClean="0"/>
                        <a:t>vs</a:t>
                      </a:r>
                      <a:r>
                        <a:rPr lang="en-IN" sz="1600" dirty="0" smtClean="0"/>
                        <a:t> Actual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Evaluate cross-selling performance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New Business – Target, Achieved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Target </a:t>
                      </a:r>
                      <a:r>
                        <a:rPr lang="en-IN" sz="1600" dirty="0" err="1" smtClean="0"/>
                        <a:t>vs</a:t>
                      </a:r>
                      <a:r>
                        <a:rPr lang="en-IN" sz="1600" dirty="0" smtClean="0"/>
                        <a:t> Actual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Analyse new customer acquisitions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Renewal – Target, Achieved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Target </a:t>
                      </a:r>
                      <a:r>
                        <a:rPr lang="en-IN" sz="1600" dirty="0" err="1" smtClean="0"/>
                        <a:t>vs</a:t>
                      </a:r>
                      <a:r>
                        <a:rPr lang="en-IN" sz="1600" dirty="0" smtClean="0"/>
                        <a:t> Actual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Track policy renewals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</a:rPr>
                        <a:t>Funnel</a:t>
                      </a:r>
                      <a:r>
                        <a:rPr lang="en-IN" sz="1600" dirty="0" smtClean="0"/>
                        <a:t> by Revenue Stage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Funnel Analysis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Visualize sales stage performance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03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Top Open Opportunities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</a:rPr>
                        <a:t>Ranking / Amount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Identify potential high-value deals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48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30037"/>
            <a:ext cx="10668000" cy="762000"/>
          </a:xfrm>
        </p:spPr>
        <p:txBody>
          <a:bodyPr/>
          <a:lstStyle/>
          <a:p>
            <a:r>
              <a:rPr lang="en-IN" dirty="0"/>
              <a:t>Insights &amp;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1999" y="2478669"/>
            <a:ext cx="10889674" cy="329356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700" dirty="0"/>
              <a:t>Cross-sell targets were underachieved—needs focus</a:t>
            </a:r>
            <a:r>
              <a:rPr lang="en-US" sz="2700" dirty="0" smtClean="0"/>
              <a:t>.</a:t>
            </a:r>
          </a:p>
          <a:p>
            <a:pPr>
              <a:buFontTx/>
              <a:buChar char="-"/>
            </a:pPr>
            <a:r>
              <a:rPr lang="en-US" sz="2700" dirty="0"/>
              <a:t>Most revenue came from “</a:t>
            </a:r>
            <a:r>
              <a:rPr lang="en-US" sz="2700" dirty="0" smtClean="0"/>
              <a:t>Propose Solution” </a:t>
            </a:r>
            <a:r>
              <a:rPr lang="en-US" sz="2700" dirty="0"/>
              <a:t>and “</a:t>
            </a:r>
            <a:r>
              <a:rPr lang="en-US" sz="2700" dirty="0" smtClean="0"/>
              <a:t>Negotiate” </a:t>
            </a:r>
            <a:r>
              <a:rPr lang="en-US" sz="2700" dirty="0"/>
              <a:t>stages</a:t>
            </a:r>
            <a:r>
              <a:rPr lang="en-US" sz="2700" dirty="0" smtClean="0"/>
              <a:t>.</a:t>
            </a:r>
          </a:p>
          <a:p>
            <a:pPr>
              <a:buFontTx/>
              <a:buChar char="-"/>
            </a:pPr>
            <a:r>
              <a:rPr lang="en-US" sz="2700" dirty="0"/>
              <a:t>A few top-value opportunities remain open—high closure potential</a:t>
            </a:r>
            <a:r>
              <a:rPr lang="en-US" sz="2700" dirty="0" smtClean="0"/>
              <a:t>.</a:t>
            </a:r>
          </a:p>
          <a:p>
            <a:pPr>
              <a:buFontTx/>
              <a:buChar char="-"/>
            </a:pPr>
            <a:r>
              <a:rPr lang="en-US" sz="2700" dirty="0"/>
              <a:t>Executives with more meetings performed better</a:t>
            </a:r>
            <a:r>
              <a:rPr lang="en-US" sz="2700" dirty="0" smtClean="0"/>
              <a:t>.</a:t>
            </a:r>
          </a:p>
          <a:p>
            <a:pPr>
              <a:buFontTx/>
              <a:buChar char="-"/>
            </a:pPr>
            <a:r>
              <a:rPr lang="en-US" sz="2700" dirty="0"/>
              <a:t>Some executives showed low activity—needs </a:t>
            </a:r>
            <a:r>
              <a:rPr lang="en-US" sz="2700" dirty="0" smtClean="0"/>
              <a:t>review.</a:t>
            </a:r>
            <a:endParaRPr lang="en-IN" sz="27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xmlns="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31" y="1666876"/>
            <a:ext cx="5213901" cy="881958"/>
          </a:xfrm>
        </p:spPr>
        <p:txBody>
          <a:bodyPr/>
          <a:lstStyle/>
          <a:p>
            <a:r>
              <a:rPr lang="en-IN" sz="4400" dirty="0"/>
              <a:t>Recommendations</a:t>
            </a:r>
            <a:endParaRPr lang="en-US" sz="4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5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017" y="2964873"/>
            <a:ext cx="4655128" cy="2798618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*"/>
            </a:pPr>
            <a:r>
              <a:rPr lang="en-US" sz="2000" dirty="0">
                <a:solidFill>
                  <a:schemeClr val="tx1"/>
                </a:solidFill>
              </a:rPr>
              <a:t>Focus more on cross sell to reach the </a:t>
            </a:r>
            <a:r>
              <a:rPr lang="en-US" sz="2000" dirty="0" smtClean="0">
                <a:solidFill>
                  <a:schemeClr val="tx1"/>
                </a:solidFill>
              </a:rPr>
              <a:t>target</a:t>
            </a:r>
          </a:p>
          <a:p>
            <a:pPr marL="342900" indent="-342900">
              <a:buFontTx/>
              <a:buChar char="*"/>
            </a:pPr>
            <a:r>
              <a:rPr lang="en-US" sz="2000" dirty="0">
                <a:solidFill>
                  <a:schemeClr val="tx1"/>
                </a:solidFill>
              </a:rPr>
              <a:t>Optimize low-performing funnel stages (e.g., "Propose Solution</a:t>
            </a:r>
            <a:r>
              <a:rPr lang="en-US" sz="2000" dirty="0" smtClean="0">
                <a:solidFill>
                  <a:schemeClr val="tx1"/>
                </a:solidFill>
              </a:rPr>
              <a:t>")</a:t>
            </a:r>
          </a:p>
          <a:p>
            <a:pPr marL="342900" indent="-342900">
              <a:buFontTx/>
              <a:buChar char="*"/>
            </a:pPr>
            <a:r>
              <a:rPr lang="en-US" sz="2000" dirty="0">
                <a:solidFill>
                  <a:schemeClr val="tx1"/>
                </a:solidFill>
              </a:rPr>
              <a:t>Regularly monitor top open opportunities for quick </a:t>
            </a:r>
            <a:r>
              <a:rPr lang="en-US" sz="2000" dirty="0" smtClean="0">
                <a:solidFill>
                  <a:schemeClr val="tx1"/>
                </a:solidFill>
              </a:rPr>
              <a:t>closure</a:t>
            </a:r>
          </a:p>
          <a:p>
            <a:pPr marL="342900" indent="-342900">
              <a:buFontTx/>
              <a:buChar char="*"/>
            </a:pPr>
            <a:r>
              <a:rPr lang="en-US" sz="2000" dirty="0">
                <a:solidFill>
                  <a:schemeClr val="tx1"/>
                </a:solidFill>
              </a:rPr>
              <a:t>Encourage executives with fewer meetings to improve engagement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A0B0F827-6536-4130-BEC7-D90C403B38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4"/>
          <a:stretch/>
        </p:blipFill>
        <p:spPr>
          <a:xfrm>
            <a:off x="5975901" y="1"/>
            <a:ext cx="3001844" cy="3333751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6DC2EDE6-0F32-485D-9419-F170B9D943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17211" r="13138" b="12910"/>
          <a:stretch/>
        </p:blipFill>
        <p:spPr>
          <a:xfrm>
            <a:off x="9143999" y="1"/>
            <a:ext cx="3048001" cy="3333751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/>
          <a:stretch/>
        </p:blipFill>
        <p:spPr>
          <a:xfrm>
            <a:off x="5832764" y="3505200"/>
            <a:ext cx="6359235" cy="3352801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3491981-D849-4D86-A09C-E514839E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1" y="1736182"/>
            <a:ext cx="1666800" cy="1663066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98" y="1754572"/>
            <a:ext cx="1666800" cy="1642655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15" y="1729265"/>
            <a:ext cx="1744648" cy="163739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24" y="1765100"/>
            <a:ext cx="1666800" cy="15773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238" y="678873"/>
            <a:ext cx="10668000" cy="762000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81715" y="3464871"/>
            <a:ext cx="1662545" cy="365125"/>
          </a:xfrm>
        </p:spPr>
        <p:txBody>
          <a:bodyPr/>
          <a:lstStyle/>
          <a:p>
            <a:r>
              <a:rPr lang="en-US" dirty="0" smtClean="0"/>
              <a:t>Bhakti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62000" y="6413114"/>
            <a:ext cx="166254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4699" y="3464871"/>
            <a:ext cx="1719211" cy="365125"/>
          </a:xfrm>
        </p:spPr>
        <p:txBody>
          <a:bodyPr/>
          <a:lstStyle/>
          <a:p>
            <a:r>
              <a:rPr lang="en-US" dirty="0" err="1" smtClean="0"/>
              <a:t>Sanjivani</a:t>
            </a:r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2698728" y="6404166"/>
            <a:ext cx="1719211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054715" y="3453019"/>
            <a:ext cx="1779578" cy="365125"/>
          </a:xfrm>
        </p:spPr>
        <p:txBody>
          <a:bodyPr/>
          <a:lstStyle/>
          <a:p>
            <a:r>
              <a:rPr lang="en-US" dirty="0" err="1" smtClean="0"/>
              <a:t>Pooja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4611557" y="6404165"/>
            <a:ext cx="1779578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8304124" y="3484350"/>
            <a:ext cx="1710305" cy="365125"/>
          </a:xfrm>
        </p:spPr>
        <p:txBody>
          <a:bodyPr/>
          <a:lstStyle/>
          <a:p>
            <a:r>
              <a:rPr lang="en-US" dirty="0" err="1" smtClean="0"/>
              <a:t>Mallika</a:t>
            </a:r>
            <a:endParaRPr lang="en-IN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584753" y="6383231"/>
            <a:ext cx="1710305" cy="36414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" name="Picture Placeholder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99" y="4204740"/>
            <a:ext cx="1666800" cy="1602038"/>
          </a:xfrm>
          <a:prstGeom prst="ellipse">
            <a:avLst/>
          </a:prstGeom>
        </p:spPr>
      </p:pic>
      <p:pic>
        <p:nvPicPr>
          <p:cNvPr id="20" name="Picture Placeholder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17" y="4204740"/>
            <a:ext cx="1665283" cy="1602038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804699" y="5941778"/>
            <a:ext cx="172037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+mj-lt"/>
              </a:rPr>
              <a:t>Sneha</a:t>
            </a:r>
            <a:endParaRPr lang="en-US" sz="2300" dirty="0" smtClean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3203" y="5896896"/>
            <a:ext cx="98777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00" dirty="0" err="1" smtClean="0">
                <a:latin typeface="+mj-lt"/>
              </a:rPr>
              <a:t>Sayali</a:t>
            </a:r>
            <a:endParaRPr lang="en-IN" sz="2300" dirty="0">
              <a:latin typeface="+mj-lt"/>
            </a:endParaRPr>
          </a:p>
        </p:txBody>
      </p:sp>
      <p:sp>
        <p:nvSpPr>
          <p:cNvPr id="30" name="Google Shape;465;p22"/>
          <p:cNvSpPr/>
          <p:nvPr/>
        </p:nvSpPr>
        <p:spPr>
          <a:xfrm>
            <a:off x="1470617" y="1618071"/>
            <a:ext cx="1872000" cy="18468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65;p22"/>
          <p:cNvSpPr/>
          <p:nvPr/>
        </p:nvSpPr>
        <p:spPr>
          <a:xfrm>
            <a:off x="3686248" y="1642410"/>
            <a:ext cx="1872000" cy="18468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65;p22"/>
          <p:cNvSpPr/>
          <p:nvPr/>
        </p:nvSpPr>
        <p:spPr>
          <a:xfrm>
            <a:off x="5977071" y="1606219"/>
            <a:ext cx="1872000" cy="18468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65;p22"/>
          <p:cNvSpPr/>
          <p:nvPr/>
        </p:nvSpPr>
        <p:spPr>
          <a:xfrm>
            <a:off x="8201524" y="1606219"/>
            <a:ext cx="1872000" cy="18468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65;p22"/>
          <p:cNvSpPr/>
          <p:nvPr/>
        </p:nvSpPr>
        <p:spPr>
          <a:xfrm>
            <a:off x="3702098" y="4082359"/>
            <a:ext cx="1872000" cy="184680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65;p22"/>
          <p:cNvSpPr/>
          <p:nvPr/>
        </p:nvSpPr>
        <p:spPr>
          <a:xfrm>
            <a:off x="5923533" y="4062908"/>
            <a:ext cx="1870083" cy="184749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chemeClr val="accent2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5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&amp; Future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Limitations :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999" y="3429000"/>
            <a:ext cx="4890655" cy="2667000"/>
          </a:xfrm>
        </p:spPr>
        <p:txBody>
          <a:bodyPr/>
          <a:lstStyle/>
          <a:p>
            <a:r>
              <a:rPr lang="en-IN" sz="2200" dirty="0"/>
              <a:t>Data limited to 2019–2020.</a:t>
            </a:r>
          </a:p>
          <a:p>
            <a:r>
              <a:rPr lang="en-US" sz="2200" dirty="0"/>
              <a:t>Missing details like customer feedback and loss reasons.</a:t>
            </a:r>
          </a:p>
          <a:p>
            <a:r>
              <a:rPr lang="en-US" sz="2200" dirty="0"/>
              <a:t>Static analysis, no real-time or predictive insights</a:t>
            </a:r>
            <a:r>
              <a:rPr lang="en-US" sz="2200" dirty="0" smtClean="0"/>
              <a:t>.</a:t>
            </a:r>
            <a:endParaRPr lang="en-IN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819" y="2768963"/>
            <a:ext cx="4572001" cy="660037"/>
          </a:xfrm>
        </p:spPr>
        <p:txBody>
          <a:bodyPr/>
          <a:lstStyle/>
          <a:p>
            <a:r>
              <a:rPr lang="en-US" dirty="0" smtClean="0"/>
              <a:t>Future Scope :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65273" y="3435927"/>
            <a:ext cx="4835235" cy="2667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Add ML models for revenue prediction.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Set up alerts for low engagement.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Include client segmentation for targeted strategy.</a:t>
            </a:r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3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Tx/>
              <a:buChar char="̴"/>
            </a:pPr>
            <a:r>
              <a:rPr lang="en-US" dirty="0"/>
              <a:t>Multi-tool integration gave us strong control over </a:t>
            </a:r>
            <a:r>
              <a:rPr lang="en-US" dirty="0" smtClean="0"/>
              <a:t>data</a:t>
            </a:r>
          </a:p>
          <a:p>
            <a:pPr>
              <a:buFontTx/>
              <a:buChar char="̴"/>
            </a:pPr>
            <a:r>
              <a:rPr lang="en-US" dirty="0"/>
              <a:t>Visual insights help management understand key metrics </a:t>
            </a:r>
            <a:r>
              <a:rPr lang="en-US" dirty="0" smtClean="0"/>
              <a:t>easily</a:t>
            </a:r>
          </a:p>
          <a:p>
            <a:pPr>
              <a:buFontTx/>
              <a:buChar char="̴"/>
            </a:pPr>
            <a:r>
              <a:rPr lang="en-US" dirty="0"/>
              <a:t>SQL supported backend accuracy and </a:t>
            </a:r>
            <a:r>
              <a:rPr lang="en-US" dirty="0" smtClean="0"/>
              <a:t>filtering</a:t>
            </a:r>
          </a:p>
          <a:p>
            <a:pPr>
              <a:buFontTx/>
              <a:buChar char="̴"/>
            </a:pPr>
            <a:r>
              <a:rPr lang="en-US" dirty="0"/>
              <a:t>Project enhances business decisions in the insurance </a:t>
            </a:r>
            <a:r>
              <a:rPr lang="en-US" dirty="0" smtClean="0"/>
              <a:t>domain</a:t>
            </a:r>
          </a:p>
          <a:p>
            <a:pPr>
              <a:buFontTx/>
              <a:buChar char="̴"/>
            </a:pPr>
            <a:r>
              <a:rPr lang="en-US" dirty="0"/>
              <a:t>Delivered insights on performance, meetings, revenue &amp; opportunities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13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" r="6194"/>
          <a:stretch>
            <a:fillRect/>
          </a:stretch>
        </p:blipFill>
        <p:spPr>
          <a:xfrm>
            <a:off x="5334002" y="831273"/>
            <a:ext cx="6095524" cy="46274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3649" y="2717657"/>
            <a:ext cx="6941303" cy="1985962"/>
          </a:xfrm>
        </p:spPr>
        <p:txBody>
          <a:bodyPr>
            <a:normAutofit/>
          </a:bodyPr>
          <a:lstStyle/>
          <a:p>
            <a:r>
              <a:rPr lang="en-US" sz="6600" dirty="0" smtClean="0"/>
              <a:t>Thank You!</a:t>
            </a:r>
            <a:endParaRPr lang="en-IN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2364" y="3837710"/>
            <a:ext cx="4352924" cy="2286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Smiley Face 1"/>
          <p:cNvSpPr/>
          <p:nvPr/>
        </p:nvSpPr>
        <p:spPr>
          <a:xfrm>
            <a:off x="2612408" y="3886201"/>
            <a:ext cx="809665" cy="817418"/>
          </a:xfrm>
          <a:prstGeom prst="smileyFace">
            <a:avLst/>
          </a:prstGeom>
          <a:noFill/>
          <a:ln w="28575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24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1AFC354-3EE6-4B04-9474-CC7AA903DB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3037"/>
            <a:ext cx="6095999" cy="3932527"/>
          </a:xfrm>
        </p:spPr>
      </p:pic>
      <p:sp>
        <p:nvSpPr>
          <p:cNvPr id="45" name="Title 44">
            <a:extLst>
              <a:ext uri="{FF2B5EF4-FFF2-40B4-BE49-F238E27FC236}">
                <a16:creationId xmlns:a16="http://schemas.microsoft.com/office/drawing/2014/main" xmlns="" id="{7F3FB3C8-6E4D-4C4E-BC71-0D10C358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7" y="401595"/>
            <a:ext cx="6941303" cy="19859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ECF24A-D85C-43FE-B5C2-4AABE5EF6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7" y="1828799"/>
            <a:ext cx="4352924" cy="463232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Project </a:t>
            </a:r>
            <a:r>
              <a:rPr lang="en-IN" dirty="0" smtClean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KPIs </a:t>
            </a:r>
            <a:r>
              <a:rPr lang="en-IN" dirty="0" smtClean="0"/>
              <a:t>Used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Project </a:t>
            </a:r>
            <a:r>
              <a:rPr lang="en-IN" dirty="0" smtClean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Tools and Modules </a:t>
            </a:r>
            <a:r>
              <a:rPr lang="en-IN" dirty="0" smtClean="0"/>
              <a:t>Used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Dataset </a:t>
            </a:r>
            <a:r>
              <a:rPr lang="en-IN" dirty="0" smtClean="0"/>
              <a:t>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Data Analysis Process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Dashboards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SQL </a:t>
            </a:r>
            <a:r>
              <a:rPr lang="en-IN" dirty="0" smtClean="0"/>
              <a:t>Queries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KPI Summary Table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 Insights </a:t>
            </a:r>
            <a:r>
              <a:rPr lang="en-IN" dirty="0"/>
              <a:t>&amp; Key Findings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Recommendations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 Limitations </a:t>
            </a:r>
            <a:r>
              <a:rPr lang="en-IN" dirty="0"/>
              <a:t>&amp; Future Scope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5"/>
            <a:ext cx="2286000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42BF11-7115-473F-9C3C-FEF94E9E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xmlns="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163595"/>
            <a:ext cx="6096000" cy="19716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B5DF9287-CE73-4640-9B8B-4B32860AC6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2" t="11718" b="7503"/>
          <a:stretch/>
        </p:blipFill>
        <p:spPr>
          <a:xfrm>
            <a:off x="0" y="0"/>
            <a:ext cx="4571999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5"/>
            <a:ext cx="2286000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D5B9D1-0F62-4B73-A3D0-9FF8F71C34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0" y="3429000"/>
            <a:ext cx="6096000" cy="198596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This project focuses on analyzing insurance business data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The aim was to extract insights and improve strategic decision-making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We used multiple tools for a complete data analysis lifecycle – from cleaning to </a:t>
            </a:r>
            <a:r>
              <a:rPr lang="en-US" sz="2200" dirty="0" err="1">
                <a:solidFill>
                  <a:schemeClr val="tx1"/>
                </a:solidFill>
              </a:rPr>
              <a:t>dashboarding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42BF11-7115-473F-9C3C-FEF94E9E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88474"/>
            <a:ext cx="10668000" cy="762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Project Overview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Tx/>
              <a:buChar char="»"/>
            </a:pPr>
            <a:r>
              <a:rPr lang="en-US" dirty="0" smtClean="0"/>
              <a:t> Data </a:t>
            </a:r>
            <a:r>
              <a:rPr lang="en-US" dirty="0"/>
              <a:t>Cleaning and Preparation</a:t>
            </a:r>
          </a:p>
          <a:p>
            <a:pPr>
              <a:buFontTx/>
              <a:buChar char="»"/>
            </a:pPr>
            <a:r>
              <a:rPr lang="en-US" dirty="0" smtClean="0"/>
              <a:t> KPI </a:t>
            </a:r>
            <a:r>
              <a:rPr lang="en-US" dirty="0"/>
              <a:t>Analysis</a:t>
            </a:r>
          </a:p>
          <a:p>
            <a:pPr>
              <a:buFontTx/>
              <a:buChar char="»"/>
            </a:pPr>
            <a:r>
              <a:rPr lang="en-US" dirty="0" smtClean="0"/>
              <a:t> Visualization </a:t>
            </a:r>
            <a:r>
              <a:rPr lang="en-US" dirty="0"/>
              <a:t>in Excel, Power BI, and Tableau</a:t>
            </a:r>
          </a:p>
          <a:p>
            <a:pPr>
              <a:buFontTx/>
              <a:buChar char="»"/>
            </a:pPr>
            <a:r>
              <a:rPr lang="en-US" dirty="0" smtClean="0"/>
              <a:t> Dashboard </a:t>
            </a:r>
            <a:r>
              <a:rPr lang="en-US" dirty="0"/>
              <a:t>Creation</a:t>
            </a:r>
          </a:p>
          <a:p>
            <a:pPr>
              <a:buFontTx/>
              <a:buChar char="»"/>
            </a:pPr>
            <a:r>
              <a:rPr lang="en-US" dirty="0" smtClean="0"/>
              <a:t> SQL </a:t>
            </a:r>
            <a:r>
              <a:rPr lang="en-US" dirty="0"/>
              <a:t>Querying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0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xmlns="" id="{BA696551-694F-4585-BB6E-EB94B6D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038903"/>
            <a:ext cx="6374296" cy="731839"/>
          </a:xfrm>
        </p:spPr>
        <p:txBody>
          <a:bodyPr>
            <a:noAutofit/>
          </a:bodyPr>
          <a:lstStyle/>
          <a:p>
            <a:r>
              <a:rPr lang="en-US" sz="5400" dirty="0" smtClean="0"/>
              <a:t>KPIs Used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5"/>
            <a:ext cx="2286000" cy="762000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BF7CADB2-B7C7-4D9F-9F98-8065AC0DD4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r="36446"/>
          <a:stretch/>
        </p:blipFill>
        <p:spPr>
          <a:xfrm>
            <a:off x="7606145" y="0"/>
            <a:ext cx="4585855" cy="6858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9BA686-F6E6-4539-B6F0-D2A82507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761999" y="2301875"/>
            <a:ext cx="6384235" cy="379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  No. of Invoice by Account </a:t>
            </a:r>
            <a:r>
              <a:rPr lang="en-US" dirty="0" err="1"/>
              <a:t>Exceutive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  Yearly Meeting Count</a:t>
            </a:r>
          </a:p>
          <a:p>
            <a:pPr marL="0" indent="0">
              <a:buNone/>
            </a:pPr>
            <a:r>
              <a:rPr lang="en-US" dirty="0"/>
              <a:t>3.   1. Cross sell : Target, Achieve, New</a:t>
            </a:r>
          </a:p>
          <a:p>
            <a:pPr marL="0" indent="0">
              <a:buNone/>
            </a:pPr>
            <a:r>
              <a:rPr lang="en-US" dirty="0"/>
              <a:t>      2. New : Target, Achieve, New</a:t>
            </a:r>
          </a:p>
          <a:p>
            <a:pPr marL="0" indent="0">
              <a:buNone/>
            </a:pPr>
            <a:r>
              <a:rPr lang="en-US" dirty="0"/>
              <a:t>      3. Renewal : Target, Achieve, New</a:t>
            </a:r>
          </a:p>
          <a:p>
            <a:pPr marL="0" indent="0">
              <a:buNone/>
            </a:pPr>
            <a:r>
              <a:rPr lang="en-US" dirty="0"/>
              <a:t>4.   Stage Funnel by Revenue</a:t>
            </a:r>
          </a:p>
          <a:p>
            <a:pPr marL="0" indent="0">
              <a:buNone/>
            </a:pPr>
            <a:r>
              <a:rPr lang="en-US" dirty="0"/>
              <a:t>5.   No. of Meeting by </a:t>
            </a:r>
            <a:r>
              <a:rPr lang="en-US" dirty="0" smtClean="0"/>
              <a:t>Account Executive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  Top Open </a:t>
            </a:r>
            <a:r>
              <a:rPr lang="en-US" dirty="0" smtClean="0"/>
              <a:t>Opportunity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50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5400" dirty="0"/>
              <a:t>Project </a:t>
            </a:r>
            <a:r>
              <a:rPr lang="en-IN" sz="5400" dirty="0" smtClean="0"/>
              <a:t>Objectives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analyze performance of account executives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evaluate revenue generation across cross sell, new business, and renewals.</a:t>
            </a:r>
          </a:p>
          <a:p>
            <a:r>
              <a:rPr lang="en-US" dirty="0" smtClean="0"/>
              <a:t>To identify top open opportunities and funnel stages.</a:t>
            </a:r>
          </a:p>
          <a:p>
            <a:r>
              <a:rPr lang="en-US" dirty="0" smtClean="0"/>
              <a:t>To build interactive dashboards for business monitoring.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86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2952" y="1095007"/>
            <a:ext cx="6941303" cy="1985962"/>
          </a:xfrm>
        </p:spPr>
        <p:txBody>
          <a:bodyPr>
            <a:normAutofit/>
          </a:bodyPr>
          <a:lstStyle/>
          <a:p>
            <a:r>
              <a:rPr lang="en-IN" sz="5400" dirty="0"/>
              <a:t>Tools &amp; </a:t>
            </a:r>
            <a:r>
              <a:rPr lang="en-IN" sz="5400" dirty="0" smtClean="0"/>
              <a:t>Modules Used</a:t>
            </a:r>
            <a:endParaRPr lang="en-IN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77578" y="3020411"/>
            <a:ext cx="6941304" cy="22860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b="1" dirty="0"/>
              <a:t>Microsoft Excel</a:t>
            </a:r>
            <a:r>
              <a:rPr lang="en-IN" sz="2200" dirty="0"/>
              <a:t> – </a:t>
            </a:r>
            <a:r>
              <a:rPr lang="en-IN" sz="2200" dirty="0" smtClean="0"/>
              <a:t>Data Cleaning, Pivot Tables</a:t>
            </a:r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b="1" dirty="0"/>
              <a:t>SQL</a:t>
            </a:r>
            <a:r>
              <a:rPr lang="en-IN" sz="2200" dirty="0"/>
              <a:t> – Data Queries, Filtering, Aggregation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b="1" dirty="0"/>
              <a:t>Power BI</a:t>
            </a:r>
            <a:r>
              <a:rPr lang="en-IN" sz="2200" dirty="0"/>
              <a:t> – Dynamic Dashboards, Slicers, DAX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200" b="1" dirty="0" smtClean="0"/>
              <a:t>Tableau</a:t>
            </a:r>
            <a:r>
              <a:rPr lang="en-IN" sz="2200" dirty="0" smtClean="0"/>
              <a:t> – Advanced Visualization, Interactivity</a:t>
            </a:r>
          </a:p>
          <a:p>
            <a:endParaRPr lang="en-IN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 b="11953"/>
          <a:stretch>
            <a:fillRect/>
          </a:stretch>
        </p:blipFill>
        <p:spPr>
          <a:xfrm>
            <a:off x="8481656" y="1802170"/>
            <a:ext cx="1426718" cy="10855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65" y="2871897"/>
            <a:ext cx="3399796" cy="2988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5" y="2871897"/>
            <a:ext cx="1336739" cy="8354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374" y="2455624"/>
            <a:ext cx="1129574" cy="1129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8990"/>
          <a:stretch/>
        </p:blipFill>
        <p:spPr>
          <a:xfrm>
            <a:off x="7117370" y="4302583"/>
            <a:ext cx="996208" cy="11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43892"/>
            <a:ext cx="10668000" cy="762000"/>
          </a:xfrm>
        </p:spPr>
        <p:txBody>
          <a:bodyPr>
            <a:noAutofit/>
          </a:bodyPr>
          <a:lstStyle/>
          <a:p>
            <a:r>
              <a:rPr lang="en-IN" sz="5400" dirty="0" smtClean="0"/>
              <a:t>Dataset Description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IN" dirty="0" smtClean="0"/>
              <a:t>Source : Insurance dataset</a:t>
            </a:r>
          </a:p>
          <a:p>
            <a:pPr>
              <a:buFontTx/>
              <a:buChar char="-"/>
            </a:pPr>
            <a:r>
              <a:rPr lang="en-US" dirty="0" smtClean="0"/>
              <a:t>Tables included : Brokerage, Fees, Individual Budgets, Invoice, Meeting, Opportunity, Policy Data</a:t>
            </a:r>
            <a:endParaRPr lang="en-IN" dirty="0" smtClean="0"/>
          </a:p>
          <a:p>
            <a:pPr>
              <a:buFontTx/>
              <a:buChar char="-"/>
            </a:pPr>
            <a:r>
              <a:rPr lang="en-IN" dirty="0"/>
              <a:t>F</a:t>
            </a:r>
            <a:r>
              <a:rPr lang="en-IN" dirty="0" smtClean="0"/>
              <a:t>ields included : </a:t>
            </a:r>
            <a:r>
              <a:rPr lang="en-IN" dirty="0"/>
              <a:t>Account Executive Name, Invoice Numbers, Meeting </a:t>
            </a:r>
            <a:r>
              <a:rPr lang="en-IN" dirty="0" smtClean="0"/>
              <a:t>Counts, Product groups and Revenue stages, </a:t>
            </a:r>
            <a:r>
              <a:rPr lang="en-US" dirty="0"/>
              <a:t>Cross Sell / New / Renewal Targets and </a:t>
            </a:r>
            <a:r>
              <a:rPr lang="en-US" dirty="0" smtClean="0"/>
              <a:t>Achievements</a:t>
            </a:r>
          </a:p>
          <a:p>
            <a:pPr>
              <a:buFontTx/>
              <a:buChar char="-"/>
            </a:pPr>
            <a:r>
              <a:rPr lang="en-IN" dirty="0" smtClean="0"/>
              <a:t>Time Period : </a:t>
            </a:r>
            <a:r>
              <a:rPr lang="en-IN" dirty="0"/>
              <a:t>2019–2020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0942A2D-5562-4C61-8F16-51CFA0385A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9B7EE7-37BB-4290-9104-BCE7206D4E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2A945D-E000-4BD3-9031-D74118CEB84A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230e9df3-be65-4c73-a93b-d1236ebd677e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_TornVTI</Template>
  <TotalTime>0</TotalTime>
  <Words>653</Words>
  <Application>Microsoft Office PowerPoint</Application>
  <PresentationFormat>Widescreen</PresentationFormat>
  <Paragraphs>163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 Cond</vt:lpstr>
      <vt:lpstr>Calibri</vt:lpstr>
      <vt:lpstr>Modern Love</vt:lpstr>
      <vt:lpstr>Wingdings</vt:lpstr>
      <vt:lpstr>TornVTI</vt:lpstr>
      <vt:lpstr>PowerPoint Presentation</vt:lpstr>
      <vt:lpstr>Team</vt:lpstr>
      <vt:lpstr>Agenda</vt:lpstr>
      <vt:lpstr>Introduction</vt:lpstr>
      <vt:lpstr>Project Overview</vt:lpstr>
      <vt:lpstr>KPIs Used</vt:lpstr>
      <vt:lpstr>Project Objectives</vt:lpstr>
      <vt:lpstr>Tools &amp; Modules Used</vt:lpstr>
      <vt:lpstr>Dataset Description</vt:lpstr>
      <vt:lpstr>Data Analysis Process </vt:lpstr>
      <vt:lpstr>Excel Dashboard</vt:lpstr>
      <vt:lpstr>Power BI Dashboard</vt:lpstr>
      <vt:lpstr>Tableau Dashboard</vt:lpstr>
      <vt:lpstr>SQL Queries</vt:lpstr>
      <vt:lpstr>SQL Queries</vt:lpstr>
      <vt:lpstr>SQL Queries</vt:lpstr>
      <vt:lpstr>KPI Summary Table</vt:lpstr>
      <vt:lpstr>Insights &amp; Key Findings</vt:lpstr>
      <vt:lpstr>Recommendations</vt:lpstr>
      <vt:lpstr>Limitations &amp; Future Scope</vt:lpstr>
      <vt:lpstr>Conclusion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2021-01-27T12:26:59Z</dcterms:created>
  <dcterms:modified xsi:type="dcterms:W3CDTF">2025-06-17T05:11:19Z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